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516" r:id="rId2"/>
    <p:sldId id="267" r:id="rId3"/>
    <p:sldId id="259" r:id="rId4"/>
    <p:sldId id="260" r:id="rId5"/>
    <p:sldId id="261" r:id="rId6"/>
    <p:sldId id="262" r:id="rId7"/>
    <p:sldId id="3547" r:id="rId8"/>
    <p:sldId id="3545" r:id="rId9"/>
    <p:sldId id="3546" r:id="rId10"/>
    <p:sldId id="269" r:id="rId11"/>
    <p:sldId id="268" r:id="rId12"/>
    <p:sldId id="354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EC9"/>
    <a:srgbClr val="000000"/>
    <a:srgbClr val="32ACA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3" autoAdjust="0"/>
    <p:restoredTop sz="94660"/>
  </p:normalViewPr>
  <p:slideViewPr>
    <p:cSldViewPr snapToGrid="0">
      <p:cViewPr>
        <p:scale>
          <a:sx n="100" d="100"/>
          <a:sy n="100" d="100"/>
        </p:scale>
        <p:origin x="276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2E95-B7B8-4557-9A36-608023165EC2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E172D-7F9F-4C6F-AC20-BD01828FC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97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030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08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5EED2-D721-4730-93E3-00C16701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69B61-89BF-45D1-B6B2-8F286DA08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B72B9-FDD2-4005-9ADA-BFC02752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18A822-9153-4F7C-AC10-99A76806D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445ED-DD03-4F38-AD62-72244E25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31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ED858-CA86-4765-AA75-54FFD2A0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D7FB51-7B79-4703-8891-6B574773D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147F2-2ADD-4FBE-A6A9-05FA4C000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0EA659-F0BC-4D0E-A7D8-21157E31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ACD4E8-6386-465C-A6E5-1E46C603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26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13BAEB-0B5C-4778-9C50-0A6E1ECB5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D9A391-02D5-48CC-BB94-8D9A1620F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1ED70-D5F3-4925-8266-0A4930EA0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99304-FA4D-4023-ADC0-57D037C9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AA83D-4D5F-4F53-8EC1-568F64B58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550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C619E-E3ED-4C44-B463-FA242866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EF20A-9C9F-453C-A877-A003E4C16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59F1E-F3DF-44EC-AC0D-55698598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120B4-C98F-4AC5-BDD6-A13F767C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FC60B-0634-461D-B905-4D8190E7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8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F7E79-56F8-497E-ADB8-C14A4550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BDE5A7-ADFC-4620-814D-47D87AE63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2D427-C24E-4DA7-8915-78580692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D3B58-2B82-4519-AC12-B1896DF6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D02AB4-E478-4460-A741-5704C8FA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3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7E7CE-7305-4AFF-84AC-3F6AFFB6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20AF63-1832-47F3-A451-2600DD617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4E2C9E-FC96-428F-8CC4-294E3D6C3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55506E-79BD-4370-AD56-B4D10EDB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EDFEE-72C2-43DB-9ECE-67C0F338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D0930A-9B01-49DB-8DDF-07378E2B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30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411FE-0B82-4153-84A5-80A1F450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CABE3-1C3B-4524-8BE4-AC211397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46F7E6-F8DE-470B-A2EF-7802D538D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DE5A0B-7AD5-469B-9828-B0C449DD3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52BAB1-B3BC-470D-B92E-B6E9D566BD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864805-42A3-43BF-9847-00DB4D0C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B2FFA8-BAD6-4D60-AD44-AA0E97E2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0DCDEB-7926-480A-98A5-2BF23FFA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98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8F0E9-1204-43C5-8D63-65977336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834E24-3F30-4895-95F5-B932536D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014E0F-BB44-4A58-9094-BB8D0F72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68E231-EC49-43F6-9DCB-26A16912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610AB2-DE78-440E-9311-E6A4C3CB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B356CF-50BF-4E64-9125-B4BF9E61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51A07-0AD9-4532-941B-FD3CF317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071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1DE93-5FB6-49C1-B214-9723ABD6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B1CA2-6717-4B49-A982-24E6ED617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632C91-DA38-45CE-B00E-E0FB1919D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C698F3-9356-4875-9294-E04393C9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E3D2B-3780-4F64-BD76-18FD2613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70EE46-24C5-4E6B-A3FE-9A9AE956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16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5C24D-BA55-4C18-883E-B8387DEB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A81AF9-64DC-4DD9-B295-DBAECFC35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6F7166-769F-474E-B65D-B1AB009A8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1F3AC4-5841-4434-ABBE-24E1BED3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CA68FC-4DD5-4415-84CF-6CD147A60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F5AEFB-1691-4017-BC38-E054A3A8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80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789844-F05F-4CB6-8347-6EAA145A3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6DFDFA-6027-42BF-BABA-E0819E34A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DE863-B7C5-4486-B487-DB379C7017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4BC72-87DA-4EF1-9707-8FBE223C118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7AC1F-561C-4211-9C59-4D046BD14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F2B3B-AB57-4AFC-8DEE-76B0387DE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108E6-B13D-451B-A3E2-71A3A6638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26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Google Shape;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40;p42"/>
          <p:cNvSpPr/>
          <p:nvPr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it possible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41;p42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" name="Google Shape;57;p11"/>
          <p:cNvSpPr txBox="1">
            <a:spLocks/>
          </p:cNvSpPr>
          <p:nvPr/>
        </p:nvSpPr>
        <p:spPr>
          <a:xfrm>
            <a:off x="983631" y="2223951"/>
            <a:ext cx="9867247" cy="120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DX </a:t>
            </a:r>
            <a:r>
              <a:rPr lang="en-US" altLang="ko-KR" sz="2000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컨설턴트</a:t>
            </a:r>
            <a:r>
              <a:rPr lang="ko-KR" altLang="en-US" sz="2000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latin typeface="나눔스퀘어 Bold" panose="020B0600000101010101" pitchFamily="50" charset="-127"/>
                <a:ea typeface="나눔스퀘어 Bold"/>
              </a:rPr>
              <a:t> 트랙 미니프로젝트 2차 </a:t>
            </a:r>
            <a:endParaRPr lang="en-US" altLang="ko-KR" sz="2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Bold" panose="020B0600000101010101" pitchFamily="50" charset="-127"/>
              <a:ea typeface="나눔스퀘어 Bold"/>
            </a:endParaRPr>
          </a:p>
          <a:p>
            <a:pPr algn="l"/>
            <a:endParaRPr lang="en-US" altLang="ko-KR" sz="1000" spc="-100" dirty="0">
              <a:ln w="3175">
                <a:solidFill>
                  <a:schemeClr val="tx1">
                    <a:alpha val="30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ko-KR" altLang="en-US" sz="3200" b="1" dirty="0">
                <a:latin typeface="+mj-lt"/>
              </a:rPr>
              <a:t>제품 리뷰 데이터 분석 생성형 </a:t>
            </a:r>
            <a:r>
              <a:rPr lang="en-US" altLang="ko-KR" sz="3200" b="1" dirty="0">
                <a:latin typeface="+mj-lt"/>
              </a:rPr>
              <a:t>AI </a:t>
            </a:r>
            <a:r>
              <a:rPr lang="ko-KR" altLang="en-US" sz="3200" b="1" dirty="0">
                <a:latin typeface="+mj-lt"/>
              </a:rPr>
              <a:t>프로젝트</a:t>
            </a: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E3927A6B-D301-419B-A687-5B81C9865C94}"/>
              </a:ext>
            </a:extLst>
          </p:cNvPr>
          <p:cNvSpPr txBox="1">
            <a:spLocks/>
          </p:cNvSpPr>
          <p:nvPr/>
        </p:nvSpPr>
        <p:spPr>
          <a:xfrm>
            <a:off x="983631" y="3444241"/>
            <a:ext cx="6271360" cy="64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DX 10</a:t>
            </a:r>
            <a:r>
              <a:rPr lang="ko-KR" altLang="en-US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반</a:t>
            </a:r>
            <a:r>
              <a:rPr lang="en-US" altLang="ko-KR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 26</a:t>
            </a:r>
            <a:r>
              <a:rPr lang="ko-KR" altLang="en-US" sz="32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조</a:t>
            </a:r>
            <a:endParaRPr lang="en-US" altLang="ko-KR" sz="32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Bold" panose="020B0600000101010101" pitchFamily="50" charset="-127"/>
              <a:ea typeface="나눔스퀘어 Bold"/>
            </a:endParaRPr>
          </a:p>
          <a:p>
            <a:pPr algn="l"/>
            <a:r>
              <a:rPr lang="ko-KR" altLang="en-US" sz="25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박재서</a:t>
            </a:r>
            <a:r>
              <a:rPr lang="ko-KR" altLang="en-US" sz="25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25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유채민</a:t>
            </a:r>
            <a:r>
              <a:rPr lang="ko-KR" altLang="en-US" sz="25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25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정도명</a:t>
            </a:r>
            <a:r>
              <a:rPr lang="ko-KR" altLang="en-US" sz="25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25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지세란</a:t>
            </a:r>
            <a:r>
              <a:rPr lang="ko-KR" altLang="en-US" sz="2500" b="1" spc="-100" dirty="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 최재훈 </a:t>
            </a:r>
            <a:r>
              <a:rPr lang="ko-KR" altLang="en-US" sz="2500" b="1" spc="-100" dirty="0" err="1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1F6765"/>
                </a:solidFill>
                <a:latin typeface="나눔스퀘어 Bold" panose="020B0600000101010101" pitchFamily="50" charset="-127"/>
                <a:ea typeface="나눔스퀘어 Bold"/>
              </a:rPr>
              <a:t>황인제</a:t>
            </a:r>
            <a:endParaRPr lang="en-US" altLang="ko-KR" sz="2500" b="1" spc="-100" dirty="0">
              <a:ln w="3175">
                <a:solidFill>
                  <a:schemeClr val="tx1">
                    <a:alpha val="30000"/>
                  </a:schemeClr>
                </a:solidFill>
              </a:ln>
              <a:solidFill>
                <a:srgbClr val="1F6765"/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AC7B6D-5094-4901-9FD6-F62C871CF61E}"/>
              </a:ext>
            </a:extLst>
          </p:cNvPr>
          <p:cNvGrpSpPr/>
          <p:nvPr/>
        </p:nvGrpSpPr>
        <p:grpSpPr>
          <a:xfrm>
            <a:off x="7254991" y="3885577"/>
            <a:ext cx="2911310" cy="3070335"/>
            <a:chOff x="7055708" y="1126934"/>
            <a:chExt cx="4487562" cy="5154418"/>
          </a:xfrm>
        </p:grpSpPr>
        <p:pic>
          <p:nvPicPr>
            <p:cNvPr id="11" name="Picture 8" descr="ChatGPT logo PNG transparent image download, size: 3653x1080px">
              <a:extLst>
                <a:ext uri="{FF2B5EF4-FFF2-40B4-BE49-F238E27FC236}">
                  <a16:creationId xmlns:a16="http://schemas.microsoft.com/office/drawing/2014/main" id="{7B911A54-0110-415A-9CE5-7CC080B7E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23931">
              <a:off x="7111667" y="1126934"/>
              <a:ext cx="2676032" cy="167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로봇 - 무료 과학 기술개 아이콘">
              <a:extLst>
                <a:ext uri="{FF2B5EF4-FFF2-40B4-BE49-F238E27FC236}">
                  <a16:creationId xmlns:a16="http://schemas.microsoft.com/office/drawing/2014/main" id="{DF21EA66-FEDB-4D5D-8CBD-D8F22E9AC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5708" y="1793790"/>
              <a:ext cx="4487562" cy="4487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소라(Sora)">
              <a:extLst>
                <a:ext uri="{FF2B5EF4-FFF2-40B4-BE49-F238E27FC236}">
                  <a16:creationId xmlns:a16="http://schemas.microsoft.com/office/drawing/2014/main" id="{2A5589CD-CE99-4EB5-9AA2-0685979D4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3613">
              <a:off x="9598907" y="2153882"/>
              <a:ext cx="1707679" cy="740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556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336AE9-32E9-421F-9D0B-3C543EBB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27" y="282809"/>
            <a:ext cx="659534" cy="6129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95" y="168771"/>
            <a:ext cx="951469" cy="85581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8747B1-71D5-426B-9266-FDAD4E56D39A}"/>
              </a:ext>
            </a:extLst>
          </p:cNvPr>
          <p:cNvSpPr/>
          <p:nvPr/>
        </p:nvSpPr>
        <p:spPr>
          <a:xfrm>
            <a:off x="240957" y="1021492"/>
            <a:ext cx="11757454" cy="5638800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BCC109-B953-44D8-B861-28C0406A5684}"/>
              </a:ext>
            </a:extLst>
          </p:cNvPr>
          <p:cNvSpPr txBox="1"/>
          <p:nvPr/>
        </p:nvSpPr>
        <p:spPr>
          <a:xfrm>
            <a:off x="323336" y="443185"/>
            <a:ext cx="564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Z</a:t>
            </a:r>
            <a:r>
              <a:rPr lang="ko-KR" altLang="en-US" sz="2000" b="1" dirty="0">
                <a:latin typeface="+mj-lt"/>
              </a:rPr>
              <a:t>플립</a:t>
            </a:r>
            <a:r>
              <a:rPr lang="en-US" altLang="ko-KR" sz="2000" b="1" dirty="0">
                <a:latin typeface="+mj-lt"/>
              </a:rPr>
              <a:t>6 </a:t>
            </a:r>
            <a:r>
              <a:rPr lang="ko-KR" altLang="en-US" sz="2000" b="1" dirty="0">
                <a:latin typeface="+mj-lt"/>
              </a:rPr>
              <a:t>리뷰데이터 분석 기반 시장 경쟁력 체크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25E8AF-41E6-4EF9-8051-A240EA3329E6}"/>
              </a:ext>
            </a:extLst>
          </p:cNvPr>
          <p:cNvSpPr/>
          <p:nvPr/>
        </p:nvSpPr>
        <p:spPr>
          <a:xfrm>
            <a:off x="240957" y="438150"/>
            <a:ext cx="67018" cy="395288"/>
          </a:xfrm>
          <a:prstGeom prst="rect">
            <a:avLst/>
          </a:prstGeom>
          <a:solidFill>
            <a:srgbClr val="19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F9EAEA-4833-42A4-9BDD-FD24C5D9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1083841"/>
            <a:ext cx="6290118" cy="5269661"/>
          </a:xfrm>
          <a:prstGeom prst="rect">
            <a:avLst/>
          </a:prstGeom>
        </p:spPr>
      </p:pic>
      <p:pic>
        <p:nvPicPr>
          <p:cNvPr id="17" name="Picture 2" descr="삼성 갤럭시 Z 플립 6 모든 색상 3D 모델 - TurboSquid 2248982">
            <a:extLst>
              <a:ext uri="{FF2B5EF4-FFF2-40B4-BE49-F238E27FC236}">
                <a16:creationId xmlns:a16="http://schemas.microsoft.com/office/drawing/2014/main" id="{04963D54-4061-48B4-8865-095C8F50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687" y="1554198"/>
            <a:ext cx="4205252" cy="4205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61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95" y="168771"/>
            <a:ext cx="951469" cy="85581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8747B1-71D5-426B-9266-FDAD4E56D39A}"/>
              </a:ext>
            </a:extLst>
          </p:cNvPr>
          <p:cNvSpPr/>
          <p:nvPr/>
        </p:nvSpPr>
        <p:spPr>
          <a:xfrm>
            <a:off x="240957" y="1021492"/>
            <a:ext cx="11757454" cy="5638800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BCC109-B953-44D8-B861-28C0406A5684}"/>
              </a:ext>
            </a:extLst>
          </p:cNvPr>
          <p:cNvSpPr txBox="1"/>
          <p:nvPr/>
        </p:nvSpPr>
        <p:spPr>
          <a:xfrm>
            <a:off x="323336" y="443185"/>
            <a:ext cx="5646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Z</a:t>
            </a:r>
            <a:r>
              <a:rPr lang="ko-KR" altLang="en-US" sz="2000" b="1" dirty="0">
                <a:latin typeface="+mj-lt"/>
              </a:rPr>
              <a:t>플립</a:t>
            </a:r>
            <a:r>
              <a:rPr lang="en-US" altLang="ko-KR" sz="2000" b="1" dirty="0">
                <a:latin typeface="+mj-lt"/>
              </a:rPr>
              <a:t>6 </a:t>
            </a:r>
            <a:r>
              <a:rPr lang="ko-KR" altLang="en-US" sz="2000" b="1" dirty="0">
                <a:latin typeface="+mj-lt"/>
              </a:rPr>
              <a:t>리뷰데이터 분석 기반 마케팅 전략 방안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25E8AF-41E6-4EF9-8051-A240EA3329E6}"/>
              </a:ext>
            </a:extLst>
          </p:cNvPr>
          <p:cNvSpPr/>
          <p:nvPr/>
        </p:nvSpPr>
        <p:spPr>
          <a:xfrm>
            <a:off x="240957" y="438150"/>
            <a:ext cx="67018" cy="395288"/>
          </a:xfrm>
          <a:prstGeom prst="rect">
            <a:avLst/>
          </a:prstGeom>
          <a:solidFill>
            <a:srgbClr val="19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8135A3-ECCF-49D9-BA64-5CA512918430}"/>
              </a:ext>
            </a:extLst>
          </p:cNvPr>
          <p:cNvGrpSpPr/>
          <p:nvPr/>
        </p:nvGrpSpPr>
        <p:grpSpPr>
          <a:xfrm>
            <a:off x="550172" y="1168950"/>
            <a:ext cx="10829257" cy="5244676"/>
            <a:chOff x="550172" y="1177417"/>
            <a:chExt cx="10829257" cy="524467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8D4116-D0E9-4D68-8B7D-80EC613DD145}"/>
                </a:ext>
              </a:extLst>
            </p:cNvPr>
            <p:cNvGrpSpPr/>
            <p:nvPr/>
          </p:nvGrpSpPr>
          <p:grpSpPr>
            <a:xfrm>
              <a:off x="550172" y="1177417"/>
              <a:ext cx="3033344" cy="596931"/>
              <a:chOff x="554406" y="1458085"/>
              <a:chExt cx="3033344" cy="59693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D709A-E311-4081-B5DA-A9665AE1859D}"/>
                  </a:ext>
                </a:extLst>
              </p:cNvPr>
              <p:cNvSpPr txBox="1"/>
              <p:nvPr/>
            </p:nvSpPr>
            <p:spPr>
              <a:xfrm>
                <a:off x="1081016" y="1586412"/>
                <a:ext cx="2506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>
                    <a:latin typeface="+mj-lt"/>
                  </a:rPr>
                  <a:t>강점 활용 전략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04A722FD-0001-4130-93D3-D5CEB60D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06" y="1458085"/>
                <a:ext cx="596931" cy="596931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F4B17A4-9E6A-4E65-9609-503A53D30965}"/>
                </a:ext>
              </a:extLst>
            </p:cNvPr>
            <p:cNvGrpSpPr/>
            <p:nvPr/>
          </p:nvGrpSpPr>
          <p:grpSpPr>
            <a:xfrm>
              <a:off x="848637" y="1917587"/>
              <a:ext cx="10530792" cy="529406"/>
              <a:chOff x="848637" y="1917587"/>
              <a:chExt cx="10530792" cy="52940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B922790F-6B0F-4387-B94E-997E466533C3}"/>
                  </a:ext>
                </a:extLst>
              </p:cNvPr>
              <p:cNvSpPr/>
              <p:nvPr/>
            </p:nvSpPr>
            <p:spPr>
              <a:xfrm>
                <a:off x="848637" y="1917587"/>
                <a:ext cx="10530792" cy="5290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9BE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B2EC4CB-2A9F-4923-A82F-BEA0BAB46651}"/>
                  </a:ext>
                </a:extLst>
              </p:cNvPr>
              <p:cNvGrpSpPr/>
              <p:nvPr/>
            </p:nvGrpSpPr>
            <p:grpSpPr>
              <a:xfrm>
                <a:off x="848637" y="1917587"/>
                <a:ext cx="3266163" cy="529406"/>
                <a:chOff x="738570" y="2137719"/>
                <a:chExt cx="3266163" cy="1224139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B3861CA2-EBA2-4943-A866-717D1261BB1B}"/>
                    </a:ext>
                  </a:extLst>
                </p:cNvPr>
                <p:cNvSpPr/>
                <p:nvPr/>
              </p:nvSpPr>
              <p:spPr>
                <a:xfrm>
                  <a:off x="738570" y="2138539"/>
                  <a:ext cx="3159987" cy="1223319"/>
                </a:xfrm>
                <a:prstGeom prst="roundRect">
                  <a:avLst>
                    <a:gd name="adj" fmla="val 16407"/>
                  </a:avLst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8ADC78D2-D7DC-4FE4-A2BA-6A279226D77C}"/>
                    </a:ext>
                  </a:extLst>
                </p:cNvPr>
                <p:cNvSpPr/>
                <p:nvPr/>
              </p:nvSpPr>
              <p:spPr>
                <a:xfrm>
                  <a:off x="3473449" y="2137719"/>
                  <a:ext cx="531284" cy="1223319"/>
                </a:xfrm>
                <a:prstGeom prst="rect">
                  <a:avLst/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54A13-EC3E-426D-9D7E-C4D51872E93C}"/>
                </a:ext>
              </a:extLst>
            </p:cNvPr>
            <p:cNvSpPr txBox="1"/>
            <p:nvPr/>
          </p:nvSpPr>
          <p:spPr>
            <a:xfrm>
              <a:off x="1381630" y="2027873"/>
              <a:ext cx="211663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디자인 및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+mn-ea"/>
                </a:rPr>
                <a:t>휴대성</a:t>
              </a:r>
              <a:endParaRPr lang="ko-KR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A71D78-7830-41AF-BF89-EA50E7B0B92D}"/>
                </a:ext>
              </a:extLst>
            </p:cNvPr>
            <p:cNvSpPr txBox="1"/>
            <p:nvPr/>
          </p:nvSpPr>
          <p:spPr>
            <a:xfrm>
              <a:off x="4254666" y="2027873"/>
              <a:ext cx="608556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 err="1">
                  <a:latin typeface="+mn-ea"/>
                </a:rPr>
                <a:t>MZ세대</a:t>
              </a:r>
              <a:r>
                <a:rPr lang="ko-KR" altLang="en-US" sz="1400" dirty="0">
                  <a:latin typeface="+mn-ea"/>
                </a:rPr>
                <a:t> 타깃 소셜미디어 및 영상 중심 캠페인 전개.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7B370F-7EDE-4BC5-83D2-0EE376C9CCDF}"/>
                </a:ext>
              </a:extLst>
            </p:cNvPr>
            <p:cNvGrpSpPr/>
            <p:nvPr/>
          </p:nvGrpSpPr>
          <p:grpSpPr>
            <a:xfrm>
              <a:off x="848637" y="2554002"/>
              <a:ext cx="10530792" cy="529406"/>
              <a:chOff x="848637" y="2554002"/>
              <a:chExt cx="10530792" cy="529406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1A87FEA6-ABF5-4C65-9B53-DB4D75D2E72D}"/>
                  </a:ext>
                </a:extLst>
              </p:cNvPr>
              <p:cNvSpPr/>
              <p:nvPr/>
            </p:nvSpPr>
            <p:spPr>
              <a:xfrm>
                <a:off x="848637" y="2554002"/>
                <a:ext cx="10530792" cy="5290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9BE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AF2643B-8E48-4BBF-8AD5-C3D757EA0B67}"/>
                  </a:ext>
                </a:extLst>
              </p:cNvPr>
              <p:cNvGrpSpPr/>
              <p:nvPr/>
            </p:nvGrpSpPr>
            <p:grpSpPr>
              <a:xfrm>
                <a:off x="848637" y="2554002"/>
                <a:ext cx="3266163" cy="529406"/>
                <a:chOff x="738570" y="2137719"/>
                <a:chExt cx="3266163" cy="1224139"/>
              </a:xfrm>
            </p:grpSpPr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2D63823F-E149-47A7-BF1F-7503D30204B7}"/>
                    </a:ext>
                  </a:extLst>
                </p:cNvPr>
                <p:cNvSpPr/>
                <p:nvPr/>
              </p:nvSpPr>
              <p:spPr>
                <a:xfrm>
                  <a:off x="738570" y="2138539"/>
                  <a:ext cx="3159987" cy="1223319"/>
                </a:xfrm>
                <a:prstGeom prst="roundRect">
                  <a:avLst>
                    <a:gd name="adj" fmla="val 16407"/>
                  </a:avLst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1923B512-7A8A-4BCD-8FC9-36788A261478}"/>
                    </a:ext>
                  </a:extLst>
                </p:cNvPr>
                <p:cNvSpPr/>
                <p:nvPr/>
              </p:nvSpPr>
              <p:spPr>
                <a:xfrm>
                  <a:off x="3473449" y="2137719"/>
                  <a:ext cx="531284" cy="1223319"/>
                </a:xfrm>
                <a:prstGeom prst="rect">
                  <a:avLst/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1917329-E43B-4C36-8689-6483D051A261}"/>
                </a:ext>
              </a:extLst>
            </p:cNvPr>
            <p:cNvGrpSpPr/>
            <p:nvPr/>
          </p:nvGrpSpPr>
          <p:grpSpPr>
            <a:xfrm>
              <a:off x="830604" y="3194992"/>
              <a:ext cx="10530792" cy="529406"/>
              <a:chOff x="830604" y="3194992"/>
              <a:chExt cx="10530792" cy="529406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9ADF01DF-A518-4259-A5C3-8DE7296EF376}"/>
                  </a:ext>
                </a:extLst>
              </p:cNvPr>
              <p:cNvSpPr/>
              <p:nvPr/>
            </p:nvSpPr>
            <p:spPr>
              <a:xfrm>
                <a:off x="830604" y="3194992"/>
                <a:ext cx="10530792" cy="5290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9BE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65B12681-8119-46F3-89DC-3BA28311A007}"/>
                  </a:ext>
                </a:extLst>
              </p:cNvPr>
              <p:cNvGrpSpPr/>
              <p:nvPr/>
            </p:nvGrpSpPr>
            <p:grpSpPr>
              <a:xfrm>
                <a:off x="830604" y="3194992"/>
                <a:ext cx="3266163" cy="529406"/>
                <a:chOff x="738570" y="2137719"/>
                <a:chExt cx="3266163" cy="1224139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95B622DF-D7E7-481C-B025-AE5F6EAF89B9}"/>
                    </a:ext>
                  </a:extLst>
                </p:cNvPr>
                <p:cNvSpPr/>
                <p:nvPr/>
              </p:nvSpPr>
              <p:spPr>
                <a:xfrm>
                  <a:off x="738570" y="2138539"/>
                  <a:ext cx="3159987" cy="1223319"/>
                </a:xfrm>
                <a:prstGeom prst="roundRect">
                  <a:avLst>
                    <a:gd name="adj" fmla="val 16407"/>
                  </a:avLst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556817CF-9AA1-4589-9CFD-6BAD2C1C5FD2}"/>
                    </a:ext>
                  </a:extLst>
                </p:cNvPr>
                <p:cNvSpPr/>
                <p:nvPr/>
              </p:nvSpPr>
              <p:spPr>
                <a:xfrm>
                  <a:off x="3473449" y="2137719"/>
                  <a:ext cx="531284" cy="1223319"/>
                </a:xfrm>
                <a:prstGeom prst="rect">
                  <a:avLst/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6A9982-A107-42EE-8939-CD4636B57E2E}"/>
                </a:ext>
              </a:extLst>
            </p:cNvPr>
            <p:cNvSpPr txBox="1"/>
            <p:nvPr/>
          </p:nvSpPr>
          <p:spPr>
            <a:xfrm>
              <a:off x="889300" y="2639845"/>
              <a:ext cx="31012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커버 디스플레이 활용성 극대화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728B63-D8C4-49CF-A235-9AEB9C40BE55}"/>
                </a:ext>
              </a:extLst>
            </p:cNvPr>
            <p:cNvSpPr txBox="1"/>
            <p:nvPr/>
          </p:nvSpPr>
          <p:spPr>
            <a:xfrm>
              <a:off x="4254666" y="2658075"/>
              <a:ext cx="68101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독립적 앱 사용 기능 활용성을 광고 및 프로모션에서 적극 강조.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25FD8F-F775-48CA-A225-B80081DF2589}"/>
                </a:ext>
              </a:extLst>
            </p:cNvPr>
            <p:cNvSpPr txBox="1"/>
            <p:nvPr/>
          </p:nvSpPr>
          <p:spPr>
            <a:xfrm>
              <a:off x="1343325" y="3314023"/>
              <a:ext cx="21932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소프트웨어 장기 지원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E09D64-6203-40CF-A128-806F84C3CE9B}"/>
                </a:ext>
              </a:extLst>
            </p:cNvPr>
            <p:cNvSpPr txBox="1"/>
            <p:nvPr/>
          </p:nvSpPr>
          <p:spPr>
            <a:xfrm>
              <a:off x="4254666" y="3314023"/>
              <a:ext cx="62630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소비자 신뢰 구축을 위한 장기 업데이트 정책 홍보.</a:t>
              </a: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27C9A52-A7E7-440C-9AA2-CC928060CF5C}"/>
                </a:ext>
              </a:extLst>
            </p:cNvPr>
            <p:cNvGrpSpPr/>
            <p:nvPr/>
          </p:nvGrpSpPr>
          <p:grpSpPr>
            <a:xfrm>
              <a:off x="550172" y="3875112"/>
              <a:ext cx="3033344" cy="596931"/>
              <a:chOff x="554406" y="1458085"/>
              <a:chExt cx="3033344" cy="596931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3F3E0A-4EAE-4B53-88E9-3661FF03D93D}"/>
                  </a:ext>
                </a:extLst>
              </p:cNvPr>
              <p:cNvSpPr txBox="1"/>
              <p:nvPr/>
            </p:nvSpPr>
            <p:spPr>
              <a:xfrm>
                <a:off x="1081016" y="1586412"/>
                <a:ext cx="2506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b="1" dirty="0">
                    <a:latin typeface="+mj-lt"/>
                  </a:rPr>
                  <a:t>개선 필요 전략</a:t>
                </a:r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1E99F4B5-99B0-45E1-8C51-24042B273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06" y="1458085"/>
                <a:ext cx="596931" cy="596931"/>
              </a:xfrm>
              <a:prstGeom prst="rect">
                <a:avLst/>
              </a:prstGeom>
            </p:spPr>
          </p:pic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FBF7E4E-F534-44CE-81E5-D5329CF672D5}"/>
                </a:ext>
              </a:extLst>
            </p:cNvPr>
            <p:cNvGrpSpPr/>
            <p:nvPr/>
          </p:nvGrpSpPr>
          <p:grpSpPr>
            <a:xfrm>
              <a:off x="848637" y="4615282"/>
              <a:ext cx="10530792" cy="529406"/>
              <a:chOff x="848637" y="1917587"/>
              <a:chExt cx="10530792" cy="529406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98E30A2F-5E25-4B2A-9FB7-BC82382E5A7F}"/>
                  </a:ext>
                </a:extLst>
              </p:cNvPr>
              <p:cNvSpPr/>
              <p:nvPr/>
            </p:nvSpPr>
            <p:spPr>
              <a:xfrm>
                <a:off x="848637" y="1917587"/>
                <a:ext cx="10530792" cy="5290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9BE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FA951AAF-45C8-4A63-A38C-7794204CC3B7}"/>
                  </a:ext>
                </a:extLst>
              </p:cNvPr>
              <p:cNvGrpSpPr/>
              <p:nvPr/>
            </p:nvGrpSpPr>
            <p:grpSpPr>
              <a:xfrm>
                <a:off x="848637" y="1917587"/>
                <a:ext cx="3266163" cy="529406"/>
                <a:chOff x="738570" y="2137719"/>
                <a:chExt cx="3266163" cy="1224139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78B171D-FB2D-45BA-BCA9-3EBA5B21DA93}"/>
                    </a:ext>
                  </a:extLst>
                </p:cNvPr>
                <p:cNvSpPr/>
                <p:nvPr/>
              </p:nvSpPr>
              <p:spPr>
                <a:xfrm>
                  <a:off x="738570" y="2138539"/>
                  <a:ext cx="3159987" cy="1223319"/>
                </a:xfrm>
                <a:prstGeom prst="roundRect">
                  <a:avLst>
                    <a:gd name="adj" fmla="val 16407"/>
                  </a:avLst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21BA8F43-2D40-4093-AE1D-E1DAF5DF69D4}"/>
                    </a:ext>
                  </a:extLst>
                </p:cNvPr>
                <p:cNvSpPr/>
                <p:nvPr/>
              </p:nvSpPr>
              <p:spPr>
                <a:xfrm>
                  <a:off x="3473449" y="2137719"/>
                  <a:ext cx="531284" cy="1223319"/>
                </a:xfrm>
                <a:prstGeom prst="rect">
                  <a:avLst/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ADCE7F9-390C-4907-A2FD-E95703871394}"/>
                </a:ext>
              </a:extLst>
            </p:cNvPr>
            <p:cNvGrpSpPr/>
            <p:nvPr/>
          </p:nvGrpSpPr>
          <p:grpSpPr>
            <a:xfrm>
              <a:off x="848637" y="5251697"/>
              <a:ext cx="10530792" cy="529406"/>
              <a:chOff x="848637" y="2554002"/>
              <a:chExt cx="10530792" cy="529406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3F52F161-094E-4374-A29B-900020AE0E11}"/>
                  </a:ext>
                </a:extLst>
              </p:cNvPr>
              <p:cNvSpPr/>
              <p:nvPr/>
            </p:nvSpPr>
            <p:spPr>
              <a:xfrm>
                <a:off x="848637" y="2554002"/>
                <a:ext cx="10530792" cy="5290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9BE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8E2B691-C522-43CA-B72D-7F1719A048B9}"/>
                  </a:ext>
                </a:extLst>
              </p:cNvPr>
              <p:cNvGrpSpPr/>
              <p:nvPr/>
            </p:nvGrpSpPr>
            <p:grpSpPr>
              <a:xfrm>
                <a:off x="848637" y="2554002"/>
                <a:ext cx="3266163" cy="529406"/>
                <a:chOff x="738570" y="2137719"/>
                <a:chExt cx="3266163" cy="1224139"/>
              </a:xfrm>
            </p:grpSpPr>
            <p:sp>
              <p:nvSpPr>
                <p:cNvPr id="80" name="사각형: 둥근 모서리 79">
                  <a:extLst>
                    <a:ext uri="{FF2B5EF4-FFF2-40B4-BE49-F238E27FC236}">
                      <a16:creationId xmlns:a16="http://schemas.microsoft.com/office/drawing/2014/main" id="{822C0E5F-4D78-42FE-BEF7-4704C5390643}"/>
                    </a:ext>
                  </a:extLst>
                </p:cNvPr>
                <p:cNvSpPr/>
                <p:nvPr/>
              </p:nvSpPr>
              <p:spPr>
                <a:xfrm>
                  <a:off x="738570" y="2138539"/>
                  <a:ext cx="3159987" cy="1223319"/>
                </a:xfrm>
                <a:prstGeom prst="roundRect">
                  <a:avLst>
                    <a:gd name="adj" fmla="val 16407"/>
                  </a:avLst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56F91C81-1B58-4CB1-B6A0-3645458740D1}"/>
                    </a:ext>
                  </a:extLst>
                </p:cNvPr>
                <p:cNvSpPr/>
                <p:nvPr/>
              </p:nvSpPr>
              <p:spPr>
                <a:xfrm>
                  <a:off x="3473449" y="2137719"/>
                  <a:ext cx="531284" cy="1223319"/>
                </a:xfrm>
                <a:prstGeom prst="rect">
                  <a:avLst/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D70CD35-2F8F-4E58-B125-DD9F729336B7}"/>
                </a:ext>
              </a:extLst>
            </p:cNvPr>
            <p:cNvGrpSpPr/>
            <p:nvPr/>
          </p:nvGrpSpPr>
          <p:grpSpPr>
            <a:xfrm>
              <a:off x="830604" y="5892687"/>
              <a:ext cx="10530792" cy="529406"/>
              <a:chOff x="830604" y="3194992"/>
              <a:chExt cx="10530792" cy="529406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3821DE5-BD73-4BD7-97A4-C384E264CD19}"/>
                  </a:ext>
                </a:extLst>
              </p:cNvPr>
              <p:cNvSpPr/>
              <p:nvPr/>
            </p:nvSpPr>
            <p:spPr>
              <a:xfrm>
                <a:off x="830604" y="3194992"/>
                <a:ext cx="10530792" cy="52905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19BE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DA109EC2-E284-47B3-8E24-A0D75AC46874}"/>
                  </a:ext>
                </a:extLst>
              </p:cNvPr>
              <p:cNvGrpSpPr/>
              <p:nvPr/>
            </p:nvGrpSpPr>
            <p:grpSpPr>
              <a:xfrm>
                <a:off x="830604" y="3194992"/>
                <a:ext cx="3266163" cy="529406"/>
                <a:chOff x="738570" y="2137719"/>
                <a:chExt cx="3266163" cy="1224139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1D59AA22-FC80-4B9B-A51F-0D6AA50245DF}"/>
                    </a:ext>
                  </a:extLst>
                </p:cNvPr>
                <p:cNvSpPr/>
                <p:nvPr/>
              </p:nvSpPr>
              <p:spPr>
                <a:xfrm>
                  <a:off x="738570" y="2138539"/>
                  <a:ext cx="3159987" cy="1223319"/>
                </a:xfrm>
                <a:prstGeom prst="roundRect">
                  <a:avLst>
                    <a:gd name="adj" fmla="val 16407"/>
                  </a:avLst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51A7419-4471-4894-82E9-B4863D22E3BF}"/>
                    </a:ext>
                  </a:extLst>
                </p:cNvPr>
                <p:cNvSpPr/>
                <p:nvPr/>
              </p:nvSpPr>
              <p:spPr>
                <a:xfrm>
                  <a:off x="3473449" y="2137719"/>
                  <a:ext cx="531284" cy="1223319"/>
                </a:xfrm>
                <a:prstGeom prst="rect">
                  <a:avLst/>
                </a:prstGeom>
                <a:solidFill>
                  <a:srgbClr val="19BEC9"/>
                </a:solidFill>
                <a:ln>
                  <a:solidFill>
                    <a:srgbClr val="19BEC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1FF6C9A-2638-4136-9951-D25127A923FA}"/>
                </a:ext>
              </a:extLst>
            </p:cNvPr>
            <p:cNvSpPr txBox="1"/>
            <p:nvPr/>
          </p:nvSpPr>
          <p:spPr>
            <a:xfrm>
              <a:off x="1520611" y="4693732"/>
              <a:ext cx="18386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가격 전략 재조정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311F77B-FDF9-4211-81A3-B1C2313C99BD}"/>
                </a:ext>
              </a:extLst>
            </p:cNvPr>
            <p:cNvSpPr txBox="1"/>
            <p:nvPr/>
          </p:nvSpPr>
          <p:spPr>
            <a:xfrm>
              <a:off x="1405012" y="5317825"/>
              <a:ext cx="206986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발열 관리 기술 홍보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629272F-25DD-41BC-9F9E-4DFB62F33430}"/>
                </a:ext>
              </a:extLst>
            </p:cNvPr>
            <p:cNvSpPr txBox="1"/>
            <p:nvPr/>
          </p:nvSpPr>
          <p:spPr>
            <a:xfrm>
              <a:off x="1407780" y="5968745"/>
              <a:ext cx="206433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schemeClr val="bg1"/>
                  </a:solidFill>
                </a:rPr>
                <a:t>야간 촬영 성능 개선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1977C9E-C05A-48B7-9B2A-1192BC9DA786}"/>
                </a:ext>
              </a:extLst>
            </p:cNvPr>
            <p:cNvSpPr txBox="1"/>
            <p:nvPr/>
          </p:nvSpPr>
          <p:spPr>
            <a:xfrm>
              <a:off x="4254666" y="4716640"/>
              <a:ext cx="64167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/>
                <a:t>가격 부담 완화를 위한 프로모션(보상 판매, 기간 한정 할인 이벤트 등) 전개.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C6A947-E2F6-4087-BB04-E99F062CBF50}"/>
                </a:ext>
              </a:extLst>
            </p:cNvPr>
            <p:cNvSpPr txBox="1"/>
            <p:nvPr/>
          </p:nvSpPr>
          <p:spPr>
            <a:xfrm>
              <a:off x="4254666" y="5367993"/>
              <a:ext cx="700995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/>
                <a:t>장시간 사용 시 발열 관리에 대한 기술 개선과 관리 팁을 제공하여 소비자 우려 해소.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78ADABA8-6D81-4C05-BD0B-E1BE7AF37CB1}"/>
              </a:ext>
            </a:extLst>
          </p:cNvPr>
          <p:cNvSpPr txBox="1"/>
          <p:nvPr/>
        </p:nvSpPr>
        <p:spPr>
          <a:xfrm>
            <a:off x="4254666" y="6017974"/>
            <a:ext cx="8442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하드웨어 개선을 통한 야간 촬영 기능 강화를 강조한 캠페인 실시.</a:t>
            </a:r>
          </a:p>
        </p:txBody>
      </p:sp>
    </p:spTree>
    <p:extLst>
      <p:ext uri="{BB962C8B-B14F-4D97-AF65-F5344CB8AC3E}">
        <p14:creationId xmlns:p14="http://schemas.microsoft.com/office/powerpoint/2010/main" val="218291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55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95" y="168771"/>
            <a:ext cx="951469" cy="8558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CC1A82-E7C7-4C58-9190-3FE4C6C4DAD9}"/>
              </a:ext>
            </a:extLst>
          </p:cNvPr>
          <p:cNvSpPr/>
          <p:nvPr/>
        </p:nvSpPr>
        <p:spPr>
          <a:xfrm>
            <a:off x="240957" y="1021492"/>
            <a:ext cx="11757454" cy="5638800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F784B-242A-4244-B51A-0DE65E55C41F}"/>
              </a:ext>
            </a:extLst>
          </p:cNvPr>
          <p:cNvSpPr txBox="1"/>
          <p:nvPr/>
        </p:nvSpPr>
        <p:spPr>
          <a:xfrm>
            <a:off x="323336" y="443185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리뷰 데이터 수집 </a:t>
            </a:r>
            <a:r>
              <a:rPr lang="en-US" altLang="ko-KR" sz="2000" b="1" dirty="0">
                <a:latin typeface="+mj-lt"/>
              </a:rPr>
              <a:t>Agent – </a:t>
            </a:r>
            <a:r>
              <a:rPr lang="ko-KR" altLang="en-US" sz="2000" b="1" dirty="0">
                <a:latin typeface="+mj-lt"/>
              </a:rPr>
              <a:t>데이터 수집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333D69-FA98-48C4-A993-E10F9519F214}"/>
              </a:ext>
            </a:extLst>
          </p:cNvPr>
          <p:cNvSpPr/>
          <p:nvPr/>
        </p:nvSpPr>
        <p:spPr>
          <a:xfrm>
            <a:off x="240957" y="438150"/>
            <a:ext cx="67018" cy="395288"/>
          </a:xfrm>
          <a:prstGeom prst="rect">
            <a:avLst/>
          </a:prstGeom>
          <a:solidFill>
            <a:srgbClr val="19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35E767-C09E-48C6-9E1D-46D668A93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81" b="43844"/>
          <a:stretch/>
        </p:blipFill>
        <p:spPr>
          <a:xfrm>
            <a:off x="7364813" y="3352316"/>
            <a:ext cx="4392818" cy="1837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C7C05-67FE-429C-9881-673A7C7DEB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15"/>
          <a:stretch/>
        </p:blipFill>
        <p:spPr>
          <a:xfrm>
            <a:off x="788049" y="1958059"/>
            <a:ext cx="4939651" cy="4493271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DB938C3A-EDE5-4C7B-AB17-54D0B00F225F}"/>
              </a:ext>
            </a:extLst>
          </p:cNvPr>
          <p:cNvSpPr/>
          <p:nvPr/>
        </p:nvSpPr>
        <p:spPr>
          <a:xfrm>
            <a:off x="432840" y="1779863"/>
            <a:ext cx="5993027" cy="4618878"/>
          </a:xfrm>
          <a:prstGeom prst="wedgeRectCallout">
            <a:avLst>
              <a:gd name="adj1" fmla="val 62568"/>
              <a:gd name="adj2" fmla="val -1792"/>
            </a:avLst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D2AD5-647E-444D-AE41-E3470C582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346" y="2401078"/>
            <a:ext cx="501676" cy="577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A1D266-4450-4256-8262-916EA6801CD1}"/>
              </a:ext>
            </a:extLst>
          </p:cNvPr>
          <p:cNvSpPr txBox="1"/>
          <p:nvPr/>
        </p:nvSpPr>
        <p:spPr>
          <a:xfrm>
            <a:off x="1070432" y="1263410"/>
            <a:ext cx="3374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+mj-lt"/>
              </a:rPr>
              <a:t>Chat GPTs </a:t>
            </a:r>
            <a:r>
              <a:rPr lang="ko-KR" altLang="en-US" sz="2400" b="1" dirty="0">
                <a:latin typeface="+mj-lt"/>
              </a:rPr>
              <a:t>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EC4B7-8D82-431F-8603-CB63CD75E7CF}"/>
              </a:ext>
            </a:extLst>
          </p:cNvPr>
          <p:cNvSpPr txBox="1"/>
          <p:nvPr/>
        </p:nvSpPr>
        <p:spPr>
          <a:xfrm>
            <a:off x="7708412" y="2473140"/>
            <a:ext cx="3374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j-lt"/>
              </a:rPr>
              <a:t>분석보고서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94D87C-1657-401C-AE26-891444E80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84" y="1166246"/>
            <a:ext cx="577880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95" y="168771"/>
            <a:ext cx="951469" cy="8558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ECA326-D4D5-4002-BCBE-0506C1BF6676}"/>
              </a:ext>
            </a:extLst>
          </p:cNvPr>
          <p:cNvSpPr/>
          <p:nvPr/>
        </p:nvSpPr>
        <p:spPr>
          <a:xfrm>
            <a:off x="240957" y="1021492"/>
            <a:ext cx="11757454" cy="5638800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12E198-E0AD-47D9-B59C-827FFCF3C62A}"/>
              </a:ext>
            </a:extLst>
          </p:cNvPr>
          <p:cNvSpPr txBox="1"/>
          <p:nvPr/>
        </p:nvSpPr>
        <p:spPr>
          <a:xfrm>
            <a:off x="323336" y="443185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리뷰 데이터 수집 </a:t>
            </a:r>
            <a:r>
              <a:rPr lang="en-US" altLang="ko-KR" sz="2000" b="1" dirty="0">
                <a:latin typeface="+mj-lt"/>
              </a:rPr>
              <a:t>Agent – </a:t>
            </a:r>
            <a:r>
              <a:rPr lang="ko-KR" altLang="en-US" sz="2000" b="1" dirty="0">
                <a:latin typeface="+mj-lt"/>
              </a:rPr>
              <a:t>데이터 저장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5291973-5282-4E3E-A644-7DED5026E465}"/>
              </a:ext>
            </a:extLst>
          </p:cNvPr>
          <p:cNvSpPr/>
          <p:nvPr/>
        </p:nvSpPr>
        <p:spPr>
          <a:xfrm>
            <a:off x="240957" y="438150"/>
            <a:ext cx="67018" cy="395288"/>
          </a:xfrm>
          <a:prstGeom prst="rect">
            <a:avLst/>
          </a:prstGeom>
          <a:solidFill>
            <a:srgbClr val="19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C300E18-23D6-4F31-B34B-95AB37185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49" y="1388305"/>
            <a:ext cx="5839950" cy="4922107"/>
          </a:xfrm>
          <a:prstGeom prst="rect">
            <a:avLst/>
          </a:prstGeom>
        </p:spPr>
      </p:pic>
      <p:sp>
        <p:nvSpPr>
          <p:cNvPr id="37" name="말풍선: 사각형 36">
            <a:extLst>
              <a:ext uri="{FF2B5EF4-FFF2-40B4-BE49-F238E27FC236}">
                <a16:creationId xmlns:a16="http://schemas.microsoft.com/office/drawing/2014/main" id="{1C49D300-8B13-4049-818D-731754C16FB7}"/>
              </a:ext>
            </a:extLst>
          </p:cNvPr>
          <p:cNvSpPr/>
          <p:nvPr/>
        </p:nvSpPr>
        <p:spPr>
          <a:xfrm>
            <a:off x="432840" y="1283043"/>
            <a:ext cx="5993027" cy="5115698"/>
          </a:xfrm>
          <a:prstGeom prst="wedgeRectCallout">
            <a:avLst>
              <a:gd name="adj1" fmla="val 65338"/>
              <a:gd name="adj2" fmla="val -1674"/>
            </a:avLst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982C95D-5E6A-4E34-AFCE-88EC943C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955" y="2000341"/>
            <a:ext cx="3684841" cy="3698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43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95" y="168771"/>
            <a:ext cx="951469" cy="8558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D38AC9A-EAA6-48D0-86D5-BC17EFA48482}"/>
              </a:ext>
            </a:extLst>
          </p:cNvPr>
          <p:cNvSpPr/>
          <p:nvPr/>
        </p:nvSpPr>
        <p:spPr>
          <a:xfrm>
            <a:off x="240957" y="1021492"/>
            <a:ext cx="11757454" cy="5638800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A079C-3D8F-4D0C-B876-A643658FD953}"/>
              </a:ext>
            </a:extLst>
          </p:cNvPr>
          <p:cNvSpPr txBox="1"/>
          <p:nvPr/>
        </p:nvSpPr>
        <p:spPr>
          <a:xfrm>
            <a:off x="323336" y="443185"/>
            <a:ext cx="4924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리뷰 데이터 수집 </a:t>
            </a:r>
            <a:r>
              <a:rPr lang="en-US" altLang="ko-KR" sz="2000" b="1" dirty="0">
                <a:latin typeface="+mj-lt"/>
              </a:rPr>
              <a:t>Agent – </a:t>
            </a:r>
            <a:r>
              <a:rPr lang="ko-KR" altLang="en-US" sz="2000" b="1" dirty="0">
                <a:latin typeface="+mj-lt"/>
              </a:rPr>
              <a:t>데이터 </a:t>
            </a:r>
            <a:r>
              <a:rPr lang="ko-KR" altLang="en-US" sz="2000" b="1" dirty="0" err="1">
                <a:latin typeface="+mj-lt"/>
              </a:rPr>
              <a:t>전처리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3E6862-1179-4377-9A29-45158B509C2D}"/>
              </a:ext>
            </a:extLst>
          </p:cNvPr>
          <p:cNvSpPr/>
          <p:nvPr/>
        </p:nvSpPr>
        <p:spPr>
          <a:xfrm>
            <a:off x="240957" y="438150"/>
            <a:ext cx="67018" cy="395288"/>
          </a:xfrm>
          <a:prstGeom prst="rect">
            <a:avLst/>
          </a:prstGeom>
          <a:solidFill>
            <a:srgbClr val="19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5E31C-5678-4F98-97F4-EA67D407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60" y="1344188"/>
            <a:ext cx="4566640" cy="5254146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7855060-8CBA-46B5-AF7B-3E40CF05F6F2}"/>
              </a:ext>
            </a:extLst>
          </p:cNvPr>
          <p:cNvSpPr/>
          <p:nvPr/>
        </p:nvSpPr>
        <p:spPr>
          <a:xfrm>
            <a:off x="432840" y="1283043"/>
            <a:ext cx="5993027" cy="5115698"/>
          </a:xfrm>
          <a:prstGeom prst="wedgeRectCallout">
            <a:avLst>
              <a:gd name="adj1" fmla="val 59506"/>
              <a:gd name="adj2" fmla="val -34740"/>
            </a:avLst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852C86E-8171-462D-935C-3D4E281F1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961" y="1520666"/>
            <a:ext cx="4153340" cy="2359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AA69A2-2A82-49C3-8ED3-B9DA6A142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270" y="4157785"/>
            <a:ext cx="4064722" cy="16224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393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95" y="168771"/>
            <a:ext cx="951469" cy="8558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86206C-F3E4-4887-94D3-1305BFA5493A}"/>
              </a:ext>
            </a:extLst>
          </p:cNvPr>
          <p:cNvSpPr/>
          <p:nvPr/>
        </p:nvSpPr>
        <p:spPr>
          <a:xfrm>
            <a:off x="240957" y="1021492"/>
            <a:ext cx="11757454" cy="5638800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1E855A-AE3A-4055-858C-5BF89BCA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98" y="1710166"/>
            <a:ext cx="5169166" cy="391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8ACEF414-13AA-479C-9AF5-3402759D9911}"/>
              </a:ext>
            </a:extLst>
          </p:cNvPr>
          <p:cNvSpPr/>
          <p:nvPr/>
        </p:nvSpPr>
        <p:spPr>
          <a:xfrm>
            <a:off x="432841" y="1283043"/>
            <a:ext cx="5517109" cy="5115698"/>
          </a:xfrm>
          <a:prstGeom prst="wedgeRectCallout">
            <a:avLst>
              <a:gd name="adj1" fmla="val 59229"/>
              <a:gd name="adj2" fmla="val -4650"/>
            </a:avLst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339AE-7C8F-48FF-AD22-B17FDA0DF703}"/>
              </a:ext>
            </a:extLst>
          </p:cNvPr>
          <p:cNvSpPr txBox="1"/>
          <p:nvPr/>
        </p:nvSpPr>
        <p:spPr>
          <a:xfrm>
            <a:off x="323336" y="443185"/>
            <a:ext cx="432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리뷰 데이터 수집 </a:t>
            </a:r>
            <a:r>
              <a:rPr lang="en-US" altLang="ko-KR" sz="2000" b="1" dirty="0">
                <a:latin typeface="+mj-lt"/>
              </a:rPr>
              <a:t>Agent – </a:t>
            </a:r>
            <a:r>
              <a:rPr lang="ko-KR" altLang="en-US" sz="2000" b="1" dirty="0">
                <a:latin typeface="+mj-lt"/>
              </a:rPr>
              <a:t>감성분석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A983AA-0D1D-4C31-A4D0-3A55A13FCCD4}"/>
              </a:ext>
            </a:extLst>
          </p:cNvPr>
          <p:cNvSpPr/>
          <p:nvPr/>
        </p:nvSpPr>
        <p:spPr>
          <a:xfrm>
            <a:off x="240957" y="438150"/>
            <a:ext cx="67018" cy="395288"/>
          </a:xfrm>
          <a:prstGeom prst="rect">
            <a:avLst/>
          </a:prstGeom>
          <a:solidFill>
            <a:srgbClr val="19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AC450D-331A-4026-9B16-20B76E5492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695"/>
          <a:stretch/>
        </p:blipFill>
        <p:spPr>
          <a:xfrm>
            <a:off x="972856" y="1436635"/>
            <a:ext cx="4115609" cy="4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95" y="168771"/>
            <a:ext cx="951469" cy="85581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1943EE-1621-4050-ADCE-6AA2A680498A}"/>
              </a:ext>
            </a:extLst>
          </p:cNvPr>
          <p:cNvGrpSpPr/>
          <p:nvPr/>
        </p:nvGrpSpPr>
        <p:grpSpPr>
          <a:xfrm>
            <a:off x="602165" y="1696016"/>
            <a:ext cx="5886366" cy="3858511"/>
            <a:chOff x="686830" y="1365422"/>
            <a:chExt cx="7606269" cy="49859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52EB9C-6D4A-46BA-B563-1C995F8F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830" y="1365422"/>
              <a:ext cx="3143765" cy="209584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37B3D81-132E-43C2-A0FB-450B0343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7410" y="1365422"/>
              <a:ext cx="4295689" cy="463532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821379F-F11C-4A42-9CBC-F68E205F3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8585" y="3649319"/>
              <a:ext cx="2702010" cy="27020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49F192-6104-481E-8FC9-59FCD10DC730}"/>
              </a:ext>
            </a:extLst>
          </p:cNvPr>
          <p:cNvSpPr/>
          <p:nvPr/>
        </p:nvSpPr>
        <p:spPr>
          <a:xfrm>
            <a:off x="240957" y="1021492"/>
            <a:ext cx="11757454" cy="5638800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92B0FC-9B58-450B-A283-2B9C11981142}"/>
              </a:ext>
            </a:extLst>
          </p:cNvPr>
          <p:cNvSpPr txBox="1"/>
          <p:nvPr/>
        </p:nvSpPr>
        <p:spPr>
          <a:xfrm>
            <a:off x="323336" y="443185"/>
            <a:ext cx="4924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리뷰 데이터 수집 </a:t>
            </a:r>
            <a:r>
              <a:rPr lang="en-US" altLang="ko-KR" sz="2000" b="1" dirty="0">
                <a:latin typeface="+mj-lt"/>
              </a:rPr>
              <a:t>Agent – </a:t>
            </a:r>
            <a:r>
              <a:rPr lang="ko-KR" altLang="en-US" sz="2000" b="1" dirty="0">
                <a:latin typeface="+mj-lt"/>
              </a:rPr>
              <a:t>데이터 시각화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D28588-036C-4029-BCC7-3A5C7957F1F1}"/>
              </a:ext>
            </a:extLst>
          </p:cNvPr>
          <p:cNvSpPr/>
          <p:nvPr/>
        </p:nvSpPr>
        <p:spPr>
          <a:xfrm>
            <a:off x="240957" y="438150"/>
            <a:ext cx="67018" cy="395288"/>
          </a:xfrm>
          <a:prstGeom prst="rect">
            <a:avLst/>
          </a:prstGeom>
          <a:solidFill>
            <a:srgbClr val="19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9B955A-82BF-45F6-AD0F-67B6A9310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640" y="1498313"/>
            <a:ext cx="4219661" cy="4219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7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445" y="321171"/>
            <a:ext cx="951469" cy="85581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8747B1-71D5-426B-9266-FDAD4E56D39A}"/>
              </a:ext>
            </a:extLst>
          </p:cNvPr>
          <p:cNvSpPr/>
          <p:nvPr/>
        </p:nvSpPr>
        <p:spPr>
          <a:xfrm>
            <a:off x="240957" y="152400"/>
            <a:ext cx="11757454" cy="6507892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65D3DB-B749-42FD-AD0C-3B0DECB7990D}"/>
              </a:ext>
            </a:extLst>
          </p:cNvPr>
          <p:cNvSpPr txBox="1"/>
          <p:nvPr/>
        </p:nvSpPr>
        <p:spPr>
          <a:xfrm>
            <a:off x="2627184" y="2683071"/>
            <a:ext cx="698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19BEC9"/>
                </a:solidFill>
              </a:rPr>
              <a:t>제품 리뷰데이터 기반</a:t>
            </a:r>
            <a:endParaRPr lang="en-US" altLang="ko-KR" sz="4400" b="1" dirty="0">
              <a:solidFill>
                <a:srgbClr val="19BEC9"/>
              </a:solidFill>
            </a:endParaRPr>
          </a:p>
          <a:p>
            <a:pPr algn="ctr"/>
            <a:r>
              <a:rPr lang="ko-KR" altLang="en-US" sz="4400" b="1" dirty="0">
                <a:solidFill>
                  <a:srgbClr val="19BEC9"/>
                </a:solidFill>
              </a:rPr>
              <a:t>시장 및 마케팅 방안 분석</a:t>
            </a:r>
          </a:p>
        </p:txBody>
      </p:sp>
    </p:spTree>
    <p:extLst>
      <p:ext uri="{BB962C8B-B14F-4D97-AF65-F5344CB8AC3E}">
        <p14:creationId xmlns:p14="http://schemas.microsoft.com/office/powerpoint/2010/main" val="67596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4B8648-0AD6-4311-8DFF-19ED00DD6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57"/>
          <a:stretch/>
        </p:blipFill>
        <p:spPr>
          <a:xfrm>
            <a:off x="543822" y="1838666"/>
            <a:ext cx="10673722" cy="39978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95" y="168771"/>
            <a:ext cx="951469" cy="85581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8747B1-71D5-426B-9266-FDAD4E56D39A}"/>
              </a:ext>
            </a:extLst>
          </p:cNvPr>
          <p:cNvSpPr/>
          <p:nvPr/>
        </p:nvSpPr>
        <p:spPr>
          <a:xfrm>
            <a:off x="240957" y="1021492"/>
            <a:ext cx="11757454" cy="5638800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BCC109-B953-44D8-B861-28C0406A5684}"/>
              </a:ext>
            </a:extLst>
          </p:cNvPr>
          <p:cNvSpPr txBox="1"/>
          <p:nvPr/>
        </p:nvSpPr>
        <p:spPr>
          <a:xfrm>
            <a:off x="323336" y="443185"/>
            <a:ext cx="3329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Z</a:t>
            </a:r>
            <a:r>
              <a:rPr lang="ko-KR" altLang="en-US" sz="2000" b="1" dirty="0">
                <a:latin typeface="+mj-lt"/>
              </a:rPr>
              <a:t>플립</a:t>
            </a:r>
            <a:r>
              <a:rPr lang="en-US" altLang="ko-KR" sz="2000" b="1" dirty="0">
                <a:latin typeface="+mj-lt"/>
              </a:rPr>
              <a:t>6 VS </a:t>
            </a:r>
            <a:r>
              <a:rPr lang="ko-KR" altLang="en-US" sz="2000" b="1" dirty="0">
                <a:latin typeface="+mj-lt"/>
              </a:rPr>
              <a:t>모토로라 </a:t>
            </a:r>
            <a:r>
              <a:rPr lang="en-US" altLang="ko-KR" sz="2000" b="1" dirty="0" err="1">
                <a:latin typeface="+mj-lt"/>
              </a:rPr>
              <a:t>Razr</a:t>
            </a:r>
            <a:r>
              <a:rPr lang="en-US" altLang="ko-KR" sz="2000" b="1" dirty="0">
                <a:latin typeface="+mj-lt"/>
              </a:rPr>
              <a:t>+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25E8AF-41E6-4EF9-8051-A240EA3329E6}"/>
              </a:ext>
            </a:extLst>
          </p:cNvPr>
          <p:cNvSpPr/>
          <p:nvPr/>
        </p:nvSpPr>
        <p:spPr>
          <a:xfrm>
            <a:off x="240957" y="438150"/>
            <a:ext cx="67018" cy="395288"/>
          </a:xfrm>
          <a:prstGeom prst="rect">
            <a:avLst/>
          </a:prstGeom>
          <a:solidFill>
            <a:srgbClr val="19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AB9E871-119F-4B14-A1EB-193D1040AB54}"/>
              </a:ext>
            </a:extLst>
          </p:cNvPr>
          <p:cNvGrpSpPr/>
          <p:nvPr/>
        </p:nvGrpSpPr>
        <p:grpSpPr>
          <a:xfrm>
            <a:off x="543822" y="1135083"/>
            <a:ext cx="6038646" cy="596931"/>
            <a:chOff x="554406" y="1458085"/>
            <a:chExt cx="6038646" cy="5969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C4D685-348D-4DE5-8D6F-242BF540006E}"/>
                </a:ext>
              </a:extLst>
            </p:cNvPr>
            <p:cNvSpPr txBox="1"/>
            <p:nvPr/>
          </p:nvSpPr>
          <p:spPr>
            <a:xfrm>
              <a:off x="1081015" y="1586412"/>
              <a:ext cx="55120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latin typeface="+mj-lt"/>
                </a:rPr>
                <a:t>모토로라 </a:t>
              </a:r>
              <a:r>
                <a:rPr lang="en-US" altLang="ko-KR" sz="2400" b="1" dirty="0" err="1">
                  <a:latin typeface="+mj-lt"/>
                </a:rPr>
                <a:t>Razr</a:t>
              </a:r>
              <a:r>
                <a:rPr lang="en-US" altLang="ko-KR" sz="2400" b="1" dirty="0">
                  <a:latin typeface="+mj-lt"/>
                </a:rPr>
                <a:t>+</a:t>
              </a:r>
              <a:r>
                <a:rPr lang="ko-KR" altLang="en-US" sz="2400" b="1" dirty="0">
                  <a:latin typeface="+mj-lt"/>
                </a:rPr>
                <a:t>는 왜 경쟁상품인가</a:t>
              </a:r>
              <a:r>
                <a:rPr lang="en-US" altLang="ko-KR" sz="2400" b="1" dirty="0">
                  <a:latin typeface="+mj-lt"/>
                </a:rPr>
                <a:t>???</a:t>
              </a:r>
              <a:endParaRPr lang="ko-KR" altLang="en-US" sz="2400" b="1" dirty="0">
                <a:latin typeface="+mj-lt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E24691-22CC-4669-86E3-70E8D170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406" y="1458085"/>
              <a:ext cx="596931" cy="596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77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31DBCF4-105F-4850-B80A-851A85E16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195" y="168771"/>
            <a:ext cx="951469" cy="85581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8747B1-71D5-426B-9266-FDAD4E56D39A}"/>
              </a:ext>
            </a:extLst>
          </p:cNvPr>
          <p:cNvSpPr/>
          <p:nvPr/>
        </p:nvSpPr>
        <p:spPr>
          <a:xfrm>
            <a:off x="240957" y="1021492"/>
            <a:ext cx="11757454" cy="5638800"/>
          </a:xfrm>
          <a:prstGeom prst="rect">
            <a:avLst/>
          </a:prstGeom>
          <a:noFill/>
          <a:ln w="19050">
            <a:solidFill>
              <a:srgbClr val="19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8D4116-D0E9-4D68-8B7D-80EC613DD145}"/>
              </a:ext>
            </a:extLst>
          </p:cNvPr>
          <p:cNvGrpSpPr/>
          <p:nvPr/>
        </p:nvGrpSpPr>
        <p:grpSpPr>
          <a:xfrm>
            <a:off x="543822" y="1135083"/>
            <a:ext cx="3901178" cy="596931"/>
            <a:chOff x="554406" y="1458085"/>
            <a:chExt cx="3901178" cy="5969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9D709A-E311-4081-B5DA-A9665AE1859D}"/>
                </a:ext>
              </a:extLst>
            </p:cNvPr>
            <p:cNvSpPr txBox="1"/>
            <p:nvPr/>
          </p:nvSpPr>
          <p:spPr>
            <a:xfrm>
              <a:off x="1081016" y="1586412"/>
              <a:ext cx="337456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latin typeface="+mj-lt"/>
                </a:rPr>
                <a:t>경쟁 제품과의 비교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4A722FD-0001-4130-93D3-D5CEB60D1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406" y="1458085"/>
              <a:ext cx="596931" cy="596931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BCC109-B953-44D8-B861-28C0406A5684}"/>
              </a:ext>
            </a:extLst>
          </p:cNvPr>
          <p:cNvSpPr txBox="1"/>
          <p:nvPr/>
        </p:nvSpPr>
        <p:spPr>
          <a:xfrm>
            <a:off x="323336" y="443185"/>
            <a:ext cx="5299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Z</a:t>
            </a:r>
            <a:r>
              <a:rPr lang="ko-KR" altLang="en-US" sz="2000" b="1" dirty="0">
                <a:latin typeface="+mj-lt"/>
              </a:rPr>
              <a:t>플립</a:t>
            </a:r>
            <a:r>
              <a:rPr lang="en-US" altLang="ko-KR" sz="2000" b="1" dirty="0">
                <a:latin typeface="+mj-lt"/>
              </a:rPr>
              <a:t>6 </a:t>
            </a:r>
            <a:r>
              <a:rPr lang="ko-KR" altLang="en-US" sz="2000" b="1" dirty="0">
                <a:latin typeface="+mj-lt"/>
              </a:rPr>
              <a:t>리뷰데이터 분석 기반 경쟁상품 비교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25E8AF-41E6-4EF9-8051-A240EA3329E6}"/>
              </a:ext>
            </a:extLst>
          </p:cNvPr>
          <p:cNvSpPr/>
          <p:nvPr/>
        </p:nvSpPr>
        <p:spPr>
          <a:xfrm>
            <a:off x="240957" y="438150"/>
            <a:ext cx="67018" cy="395288"/>
          </a:xfrm>
          <a:prstGeom prst="rect">
            <a:avLst/>
          </a:prstGeom>
          <a:solidFill>
            <a:srgbClr val="19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80159BE-A1A5-44AA-8F3C-61882DDA8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08"/>
          <a:stretch/>
        </p:blipFill>
        <p:spPr>
          <a:xfrm>
            <a:off x="543822" y="1973932"/>
            <a:ext cx="6741092" cy="3869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A1AA33C-1DA1-424B-96DC-F8CE57B239CC}"/>
              </a:ext>
            </a:extLst>
          </p:cNvPr>
          <p:cNvGrpSpPr/>
          <p:nvPr/>
        </p:nvGrpSpPr>
        <p:grpSpPr>
          <a:xfrm>
            <a:off x="7465339" y="1814691"/>
            <a:ext cx="4227289" cy="3794256"/>
            <a:chOff x="6444392" y="1305744"/>
            <a:chExt cx="5154066" cy="4736941"/>
          </a:xfrm>
        </p:grpSpPr>
        <p:pic>
          <p:nvPicPr>
            <p:cNvPr id="9218" name="Picture 2" descr="삼성 갤럭시 Z 플립6 | Galaxy AI | Samsung 대한민국">
              <a:extLst>
                <a:ext uri="{FF2B5EF4-FFF2-40B4-BE49-F238E27FC236}">
                  <a16:creationId xmlns:a16="http://schemas.microsoft.com/office/drawing/2014/main" id="{36F0C0B3-D172-4AC2-8757-396CC0A55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392" y="1305744"/>
              <a:ext cx="4995569" cy="262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모토로라 '레이저2' 실물 떴다…“삼성 경쟁상대 등장”">
              <a:extLst>
                <a:ext uri="{FF2B5EF4-FFF2-40B4-BE49-F238E27FC236}">
                  <a16:creationId xmlns:a16="http://schemas.microsoft.com/office/drawing/2014/main" id="{2D6402AB-223E-459D-9591-D25E4B593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6928">
              <a:off x="7387956" y="3672773"/>
              <a:ext cx="4210502" cy="236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056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217</Words>
  <Application>Microsoft Office PowerPoint</Application>
  <PresentationFormat>와이드스크린</PresentationFormat>
  <Paragraphs>36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 Bold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지세란</dc:creator>
  <cp:lastModifiedBy>지세란</cp:lastModifiedBy>
  <cp:revision>23</cp:revision>
  <dcterms:created xsi:type="dcterms:W3CDTF">2025-04-29T02:31:38Z</dcterms:created>
  <dcterms:modified xsi:type="dcterms:W3CDTF">2025-04-30T01:32:43Z</dcterms:modified>
</cp:coreProperties>
</file>